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597" r:id="rId2"/>
    <p:sldId id="595" r:id="rId3"/>
    <p:sldId id="717" r:id="rId4"/>
    <p:sldId id="702" r:id="rId5"/>
    <p:sldId id="710" r:id="rId6"/>
    <p:sldId id="707" r:id="rId7"/>
    <p:sldId id="709" r:id="rId8"/>
    <p:sldId id="708" r:id="rId9"/>
    <p:sldId id="714" r:id="rId10"/>
    <p:sldId id="712" r:id="rId11"/>
    <p:sldId id="715" r:id="rId12"/>
    <p:sldId id="713" r:id="rId13"/>
    <p:sldId id="5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6F3D2C18-CE42-F647-AAF5-84BE65EBB1DF}">
          <p14:sldIdLst>
            <p14:sldId id="597"/>
            <p14:sldId id="595"/>
            <p14:sldId id="717"/>
            <p14:sldId id="702"/>
            <p14:sldId id="710"/>
            <p14:sldId id="707"/>
            <p14:sldId id="709"/>
            <p14:sldId id="708"/>
            <p14:sldId id="714"/>
            <p14:sldId id="712"/>
            <p14:sldId id="715"/>
            <p14:sldId id="713"/>
          </p14:sldIdLst>
        </p14:section>
        <p14:section name="Identificador principal" id="{A8F4F84A-6B7F-0D40-A012-3A9F49727E8D}">
          <p14:sldIdLst>
            <p14:sldId id="568"/>
          </p14:sldIdLst>
        </p14:section>
        <p14:section name="Colores" id="{7C84F53B-7590-614F-9AF5-FEC3CF022BE4}">
          <p14:sldIdLst/>
        </p14:section>
        <p14:section name="Tipografías" id="{17DD376D-E520-7A47-B5E2-5B4472D78285}">
          <p14:sldIdLst/>
        </p14:section>
        <p14:section name="Estilos tipográficos" id="{DB139CDD-ACC3-A447-B478-8E7317439D2C}">
          <p14:sldIdLst/>
        </p14:section>
        <p14:section name="- Otros: Enumeraciones apartados" id="{1D3F0E12-9787-1043-9798-CC10C5B5F2D1}">
          <p14:sldIdLst/>
        </p14:section>
        <p14:section name="- Otros: Servicios y equipo" id="{78BD0461-941A-C749-A5ED-048CF378A0C9}">
          <p14:sldIdLst/>
        </p14:section>
        <p14:section name="- Otros: Timelines" id="{419DE8D9-E983-9D47-B39A-69060047E174}">
          <p14:sldIdLst/>
        </p14:section>
        <p14:section name="Imágenes" id="{BF8B16D0-9401-D244-ADCE-EAF5AB222D0C}">
          <p14:sldIdLst/>
        </p14:section>
        <p14:section name="Bloques de color" id="{7A7E9270-121A-9342-A64D-1D19BC53F780}">
          <p14:sldIdLst/>
        </p14:section>
        <p14:section name="Portafolios y galerias de imágenes" id="{0C9F115A-A4D8-154A-9A1C-F9321700D615}">
          <p14:sldIdLst/>
        </p14:section>
        <p14:section name="Gráficas" id="{3BC87C3E-5E5A-9943-BB9E-E1562254E8C9}">
          <p14:sldIdLst/>
        </p14:section>
        <p14:section name="Diagramas e infografías" id="{E0BF0225-04B8-5D4D-BE32-A07134C629C8}">
          <p14:sldIdLst/>
        </p14:section>
        <p14:section name="Patrón de diapositivas" id="{038C3899-99E4-6543-A55F-195A74D76030}">
          <p14:sldIdLst/>
        </p14:section>
        <p14:section name="Caso real" id="{07DA8C3C-A2AA-464E-B68A-698BDB806B7E}">
          <p14:sldIdLst/>
        </p14:section>
        <p14:section name="Contacto" id="{0A42634B-7BFB-084A-8DCA-35700CA0F97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86356"/>
  </p:normalViewPr>
  <p:slideViewPr>
    <p:cSldViewPr snapToGrid="0" snapToObjects="1">
      <p:cViewPr varScale="1">
        <p:scale>
          <a:sx n="77" d="100"/>
          <a:sy n="77" d="100"/>
        </p:scale>
        <p:origin x="9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5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Nº de </a:t>
            </a:r>
            <a:r>
              <a:rPr lang="en-US" dirty="0" err="1" smtClean="0"/>
              <a:t>notificaciones</a:t>
            </a:r>
            <a:r>
              <a:rPr lang="en-US" dirty="0" smtClean="0"/>
              <a:t> de </a:t>
            </a:r>
            <a:r>
              <a:rPr lang="en-US" dirty="0" err="1" smtClean="0"/>
              <a:t>salmonelosis</a:t>
            </a:r>
            <a:r>
              <a:rPr lang="en-US" dirty="0" smtClean="0"/>
              <a:t> y </a:t>
            </a:r>
            <a:r>
              <a:rPr lang="en-US" dirty="0" err="1" smtClean="0"/>
              <a:t>toxiinfección</a:t>
            </a:r>
            <a:r>
              <a:rPr lang="en-US" dirty="0" smtClean="0"/>
              <a:t> </a:t>
            </a:r>
            <a:r>
              <a:rPr lang="en-US" dirty="0" err="1" smtClean="0"/>
              <a:t>alimentaria</a:t>
            </a:r>
            <a:r>
              <a:rPr lang="en-US" dirty="0" smtClean="0"/>
              <a:t> al Sistema de </a:t>
            </a:r>
            <a:r>
              <a:rPr lang="en-US" dirty="0" err="1" smtClean="0"/>
              <a:t>Enfermedades</a:t>
            </a:r>
            <a:r>
              <a:rPr lang="en-US" dirty="0" smtClean="0"/>
              <a:t> de </a:t>
            </a:r>
            <a:r>
              <a:rPr lang="en-US" dirty="0" err="1" smtClean="0"/>
              <a:t>Declaración</a:t>
            </a:r>
            <a:r>
              <a:rPr lang="en-US" dirty="0" smtClean="0"/>
              <a:t> </a:t>
            </a:r>
            <a:r>
              <a:rPr lang="en-US" dirty="0" err="1" smtClean="0"/>
              <a:t>Obligatoria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provincial de </a:t>
            </a:r>
            <a:r>
              <a:rPr lang="en-US" dirty="0" err="1" smtClean="0"/>
              <a:t>Huesca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1 de </a:t>
            </a:r>
            <a:r>
              <a:rPr lang="en-US" dirty="0" err="1" smtClean="0"/>
              <a:t>agosto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Hoja1!$A$2:$A$13</c:f>
              <c:numCache>
                <c:formatCode>m/d/yyyy</c:formatCode>
                <c:ptCount val="12"/>
                <c:pt idx="0">
                  <c:v>45870</c:v>
                </c:pt>
                <c:pt idx="1">
                  <c:v>45871</c:v>
                </c:pt>
                <c:pt idx="2">
                  <c:v>45872</c:v>
                </c:pt>
                <c:pt idx="3">
                  <c:v>45873</c:v>
                </c:pt>
                <c:pt idx="4">
                  <c:v>45874</c:v>
                </c:pt>
                <c:pt idx="5">
                  <c:v>45875</c:v>
                </c:pt>
                <c:pt idx="6">
                  <c:v>45876</c:v>
                </c:pt>
                <c:pt idx="7">
                  <c:v>45877</c:v>
                </c:pt>
                <c:pt idx="8">
                  <c:v>45878</c:v>
                </c:pt>
                <c:pt idx="9">
                  <c:v>45879</c:v>
                </c:pt>
                <c:pt idx="10">
                  <c:v>45880</c:v>
                </c:pt>
                <c:pt idx="11">
                  <c:v>45881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95</c:v>
                </c:pt>
                <c:pt idx="5">
                  <c:v>100</c:v>
                </c:pt>
                <c:pt idx="6">
                  <c:v>50</c:v>
                </c:pt>
                <c:pt idx="7">
                  <c:v>40</c:v>
                </c:pt>
                <c:pt idx="8">
                  <c:v>9</c:v>
                </c:pt>
                <c:pt idx="9">
                  <c:v>4</c:v>
                </c:pt>
                <c:pt idx="10">
                  <c:v>26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A-4D43-AA3D-20E4149B0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310488"/>
        <c:axId val="375310816"/>
      </c:barChart>
      <c:dateAx>
        <c:axId val="3753104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5310816"/>
        <c:crosses val="autoZero"/>
        <c:auto val="1"/>
        <c:lblOffset val="100"/>
        <c:baseTimeUnit val="days"/>
      </c:dateAx>
      <c:valAx>
        <c:axId val="37531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531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t>8/13/2025</a:t>
            </a:fld>
            <a:endParaRPr lang="en-US" dirty="0">
              <a:latin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D4-6A77-2948-88A0-1C8FDD3169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s-ES_tradnl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27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12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4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30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6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48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2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99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78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227880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NURIA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6703C43-72A8-486A-8E5B-2595F48F0628}" type="slidenum">
              <a:rPr lang="es-E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2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074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Nº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0964" y="5348514"/>
            <a:ext cx="2940358" cy="7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3801" y="6336000"/>
            <a:ext cx="838199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" y="6336000"/>
            <a:ext cx="838199" cy="3600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fld id="{1A290D8D-6BA0-418D-AFED-C65293F70DA0}" type="slidenum">
              <a:rPr lang="en-US" sz="10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‹Nº›</a:t>
            </a:fld>
            <a:endParaRPr lang="es-ES_tradnl" sz="1000" baseline="0" dirty="0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3"/>
          </p:nvPr>
        </p:nvSpPr>
        <p:spPr>
          <a:xfrm>
            <a:off x="838200" y="6336000"/>
            <a:ext cx="1051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00" r:id="rId4"/>
    <p:sldLayoutId id="2147483850" r:id="rId5"/>
    <p:sldLayoutId id="2147483851" r:id="rId6"/>
    <p:sldLayoutId id="214748379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36000" y="1512000"/>
            <a:ext cx="9953110" cy="2679325"/>
          </a:xfrm>
        </p:spPr>
        <p:txBody>
          <a:bodyPr/>
          <a:lstStyle/>
          <a:p>
            <a:r>
              <a:rPr lang="es-ES_tradnl" dirty="0" smtClean="0"/>
              <a:t>Rueda de prensa: Toxiinfección alimentaria en Barbastro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5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803659"/>
            <a:ext cx="11378424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6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PRÓXIMAS ACTUACIONES: SECUENCIACIÓN</a:t>
            </a:r>
            <a:endParaRPr lang="es-ES" sz="36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Existe un Programa de Secuenciación Epidemiológica Integrada de Patógenos de Aragón (SEIPA) iniciado en 2024, en colaboración con IACS, SALUD, Departamentos de Agricultura y de Ciencia, y Universidad de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Zaragoza.</a:t>
            </a: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Tras este hallazgo, es posible obtener la secuencia completa del genoma de cualquier patógeno, incluidos sus genes de resistencia a los antibióticos y sus factores de patogenicidad. En este caso se van a secuenciar las S</a:t>
            </a:r>
            <a:r>
              <a:rPr lang="es-ES" sz="2400" i="1" spc="-1" dirty="0" smtClean="0">
                <a:solidFill>
                  <a:srgbClr val="000000"/>
                </a:solidFill>
                <a:latin typeface="Arial"/>
                <a:ea typeface="Calibri"/>
              </a:rPr>
              <a:t>almonella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encontradas en los pacientes y en las muestras de alimentos e instrumental. 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2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65760" y="255019"/>
            <a:ext cx="11658600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6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PRÓXIMAS ACTUACIONES: SECUENCIACIÓN</a:t>
            </a:r>
            <a:endParaRPr lang="es-ES" sz="36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Aunque con los datos que ya tenemos, podría afirmarse como hipótesis consistente que el origen de la contaminación por </a:t>
            </a:r>
            <a:r>
              <a:rPr lang="es-ES" sz="2400" i="1" spc="-1" dirty="0" smtClean="0">
                <a:solidFill>
                  <a:srgbClr val="000000"/>
                </a:solidFill>
                <a:latin typeface="Arial"/>
                <a:ea typeface="Calibri"/>
              </a:rPr>
              <a:t>Salmonella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ha estado en los tomates y su manipulación, el programa SEIPA da un gran paso al permitirnos una evidencia científica que hasta 2024 no se podía establecer.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Conoceremos los resultados de la secuenciación en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unos días, y e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n caso de coincidencia de la secuencia del genoma en pacientes y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alimentos/instrumental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, podrá darse por probado el origen del brote.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255019"/>
            <a:ext cx="11378424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 lnSpcReduction="20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1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CONCLUSIONES Y RECOMENDACIONES GENERALES</a:t>
            </a:r>
            <a:endParaRPr lang="es-ES" sz="31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 smtClean="0">
                <a:latin typeface="Arial"/>
              </a:rPr>
              <a:t>La correcta </a:t>
            </a:r>
            <a:r>
              <a:rPr lang="es-ES" sz="2400" spc="-1" dirty="0" smtClean="0">
                <a:latin typeface="Arial"/>
              </a:rPr>
              <a:t>limpieza de manos, así como l</a:t>
            </a:r>
            <a:r>
              <a:rPr lang="es-ES" sz="2400" b="0" strike="noStrike" spc="-1" dirty="0" smtClean="0">
                <a:latin typeface="Arial"/>
              </a:rPr>
              <a:t>a limpieza y desinfección correcta de los vegetales crudos constituye un punto crítico en la manipulación de alimentos.</a:t>
            </a: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b="0" strike="noStrike" spc="-1" dirty="0" smtClean="0">
              <a:latin typeface="Arial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spc="-1" dirty="0" smtClean="0">
                <a:latin typeface="Arial"/>
              </a:rPr>
              <a:t>Los establecimientos deben asegurarse de tener un procedimiento eficaz de limpieza y desinfección de los vegetales crudos, especialmente cuando se van a consumir en crudo sino también cuando se van a cocinar.</a:t>
            </a: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spc="-1" dirty="0">
              <a:latin typeface="Arial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spc="-1" dirty="0" smtClean="0">
                <a:latin typeface="Arial"/>
              </a:rPr>
              <a:t>El mantenimiento de la cadena de frío hasta el momento del consumo es muy importante, especialmente en verano con las altas temperaturas.</a:t>
            </a: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spc="-1" dirty="0">
              <a:latin typeface="Arial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spc="-1" dirty="0" smtClean="0">
                <a:latin typeface="Arial"/>
              </a:rPr>
              <a:t>En puestos ambulantes, la adecuación de la capacidad del puesto al volumen servido (ej. Cámaras suficientes para no mezclar productos crudos y elaborados) es indispensable para poder ofrecer garantía sanitaria del producto.</a:t>
            </a: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spc="-1" dirty="0" smtClean="0">
              <a:latin typeface="Arial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spc="-1" dirty="0" smtClean="0">
                <a:latin typeface="Arial"/>
              </a:rPr>
              <a:t>Aquellos manipuladores que presenten síntomas gastrointestinales no deben realizar manipulaciones de alimentos. Si presentan síntomas respiratorios, se recomienda el uso de mascarilla.</a:t>
            </a: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b="0" strike="noStrike" spc="-1" dirty="0">
              <a:latin typeface="Arial"/>
            </a:endParaRPr>
          </a:p>
          <a:p>
            <a:pPr marL="57222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9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Imagen 7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64" y="5348514"/>
            <a:ext cx="2940358" cy="70568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236000" y="2875002"/>
            <a:ext cx="9720000" cy="110799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_tradnl" sz="6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66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DETECCIÓN DEL BROTE Y DATOS DE PERSONAS AFECTADAS</a:t>
            </a:r>
            <a:endParaRPr lang="es-ES_tradnl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200" y="1616147"/>
            <a:ext cx="10761523" cy="4646429"/>
          </a:xfrm>
          <a:prstGeom prst="rect">
            <a:avLst/>
          </a:prstGeom>
        </p:spPr>
        <p:txBody>
          <a:bodyPr wrap="square" lIns="0" tIns="90000" rIns="0" bIns="90000" numCol="1" spcCol="18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Más de 500 afectados (cifra estimada</a:t>
            </a: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ts val="2460"/>
              </a:lnSpc>
            </a:pP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La mayoría casos leves o </a:t>
            </a: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moderados.</a:t>
            </a: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ts val="2460"/>
              </a:lnSpc>
            </a:pP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14 personas han requerido ingreso hospitalario (6 niños y 8 adultos</a:t>
            </a: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). </a:t>
            </a: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ts val="2460"/>
              </a:lnSpc>
            </a:pP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Dos de esos ingresos han permanecido en el Hospital San Jorge (Huesca) y los otros 12 en el de Barbastro. </a:t>
            </a:r>
          </a:p>
          <a:p>
            <a:pPr algn="just">
              <a:lnSpc>
                <a:spcPts val="2460"/>
              </a:lnSpc>
            </a:pPr>
            <a:endParaRPr lang="es-ES_tradnl" sz="21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es-ES_tradnl" sz="2100" dirty="0" smtClean="0">
                <a:latin typeface="Arial" charset="0"/>
                <a:ea typeface="Arial" charset="0"/>
                <a:cs typeface="Arial" charset="0"/>
              </a:rPr>
              <a:t>La mayoría fueron dados de alta ya. Permanecen ingresados un niño y tres adultos en el Hospital de Barbastro.</a:t>
            </a:r>
            <a:endParaRPr lang="es-ES_tradnl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343701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42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41020" y="194058"/>
            <a:ext cx="11765280" cy="6801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6500" lnSpcReduction="20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INVESTIGACIÓN DEL BROTE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 Han trabajado en esta investigación: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1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Las </a:t>
            </a:r>
            <a:r>
              <a:rPr lang="es-ES" sz="3900" spc="-1" dirty="0">
                <a:solidFill>
                  <a:srgbClr val="000000"/>
                </a:solidFill>
                <a:ea typeface="Calibri"/>
              </a:rPr>
              <a:t>secciones de </a:t>
            </a:r>
            <a:r>
              <a:rPr lang="es-ES" sz="3900" b="1" spc="-1" dirty="0">
                <a:solidFill>
                  <a:srgbClr val="000000"/>
                </a:solidFill>
                <a:ea typeface="Calibri"/>
              </a:rPr>
              <a:t>vigilancia epidemiológica, higiene alimentaria y sanidad ambiental del Servicio Provincial de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Huesca y de los Servicios Centrales de la DG de Salud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Pública.</a:t>
            </a:r>
            <a:endParaRPr lang="es-ES" sz="3900" b="1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100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Los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inspectores de salud pública, veterinarios y farmacéuticos, de la zona de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Barbastro.</a:t>
            </a:r>
            <a:endParaRPr lang="es-ES" sz="3900" b="1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100" b="1" spc="-1" dirty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El personal sanitario del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Centro de Salud de Barbastro, del Hospital de Barbastro y del Hospital San Jorge de Huesca, y otros centros de salud (</a:t>
            </a:r>
            <a:r>
              <a:rPr lang="es-ES" sz="3900" b="1" spc="-1" dirty="0" err="1" smtClean="0">
                <a:solidFill>
                  <a:srgbClr val="000000"/>
                </a:solidFill>
                <a:ea typeface="Calibri"/>
              </a:rPr>
              <a:t>Binéfar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, Monzón) y consultorios locales, y la DG de Asistencia Sanitaria y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Planificación.</a:t>
            </a:r>
            <a:endParaRPr lang="es-ES" sz="3900" b="1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100" spc="-1" dirty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equipo de guardia de Salud Pública, </a:t>
            </a: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en horario de tarde, noche y fin de semana, incluidos desplazamientos fuera de la provincia.</a:t>
            </a: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100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Laboratorio de Salud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Pública.</a:t>
            </a:r>
            <a:endParaRPr lang="es-ES" sz="3900" b="1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100" spc="-1" dirty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En este momento, también se ha incorporado la colaboración del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Laboratorio de Microbiología del Hospital Universitario Miguel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Servet.</a:t>
            </a:r>
            <a:endParaRPr lang="es-ES" sz="3900" b="1" spc="-1" dirty="0" smtClean="0">
              <a:solidFill>
                <a:srgbClr val="000000"/>
              </a:solidFill>
              <a:ea typeface="Calibri"/>
            </a:endParaRPr>
          </a:p>
          <a:p>
            <a:pPr marL="2293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</a:pPr>
            <a:endParaRPr lang="es-ES" sz="2100" spc="-1" dirty="0" smtClean="0">
              <a:solidFill>
                <a:srgbClr val="000000"/>
              </a:solidFill>
              <a:ea typeface="Calibri"/>
            </a:endParaRPr>
          </a:p>
          <a:p>
            <a:pPr marL="6858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Se va a realizar, con el </a:t>
            </a:r>
            <a:r>
              <a:rPr lang="es-ES" sz="3900" b="1" spc="-1" dirty="0" smtClean="0">
                <a:solidFill>
                  <a:srgbClr val="000000"/>
                </a:solidFill>
                <a:ea typeface="Calibri"/>
              </a:rPr>
              <a:t>IACS, la secuenciación del genoma </a:t>
            </a:r>
            <a:r>
              <a:rPr lang="es-ES" sz="3900" spc="-1" dirty="0" smtClean="0">
                <a:solidFill>
                  <a:srgbClr val="000000"/>
                </a:solidFill>
                <a:ea typeface="Calibri"/>
              </a:rPr>
              <a:t>del patógeno hallado, tanto en personas como en muestras de alimentos y superficies. </a:t>
            </a:r>
            <a:endParaRPr lang="es-ES" sz="390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2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559819"/>
            <a:ext cx="11378424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 lnSpcReduction="20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INVESTIGACIÓN DEL BROTE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10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1" spc="-1" dirty="0" smtClean="0">
                <a:solidFill>
                  <a:srgbClr val="000000"/>
                </a:solidFill>
                <a:latin typeface="Arial"/>
                <a:ea typeface="Calibri"/>
              </a:rPr>
              <a:t>Investigación de Vigilancia epidemiológica: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Ante la detección de casos, se realizó una encuesta para conocer los alimentos consumidos y los puestos de venta. Con la información recogida en encuestas y en historias clínicas, se concluye: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1) La gran mayoría de los afectados por gastroenteritis habían consumido diversas tapas en la Feria del vino de Somontano.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2) Las primeras sospechas recayeron en hasta 5 establecimientos distintos y diversos productos que habitualmente presentan mayores riesgos de contaminación.</a:t>
            </a:r>
            <a:endParaRPr lang="es-ES" sz="2400" b="0" strike="noStrike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1" spc="-1" dirty="0">
                <a:solidFill>
                  <a:srgbClr val="000000"/>
                </a:solidFill>
                <a:latin typeface="Arial"/>
                <a:ea typeface="Calibri"/>
              </a:rPr>
              <a:t>Investigación de Laboratorio de las personas afectadas: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Coprocultivos procedentes de pacientes atendidos en el Centro de Salud de Barbastro, Hospital de Barbastro y Hospital San Jorge de Huesca, que dan resultado positivo a </a:t>
            </a:r>
            <a:r>
              <a:rPr lang="es-ES" sz="2400" i="1" spc="-1" dirty="0">
                <a:solidFill>
                  <a:srgbClr val="000000"/>
                </a:solidFill>
                <a:ea typeface="Calibri"/>
              </a:rPr>
              <a:t>Salmonella </a:t>
            </a:r>
            <a:r>
              <a:rPr lang="es-ES" sz="2400" spc="-1" dirty="0" err="1" smtClean="0">
                <a:solidFill>
                  <a:srgbClr val="000000"/>
                </a:solidFill>
                <a:latin typeface="Arial"/>
                <a:ea typeface="Calibri"/>
              </a:rPr>
              <a:t>serogrupo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 C1.</a:t>
            </a: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8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163578"/>
            <a:ext cx="11378424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INVESTIGACIÓN DEL BROTE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39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pc="-1" dirty="0" smtClean="0">
                <a:solidFill>
                  <a:srgbClr val="000000"/>
                </a:solidFill>
                <a:latin typeface="Arial"/>
                <a:ea typeface="Calibri"/>
              </a:rPr>
              <a:t>Investigación del agua de consumo, muestras de alimentos, superficies e instrumental y personas manipuladoras: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Se descartó como fuente el agua de consumo, tras verificar sus análisis.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72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pc="-1" dirty="0" smtClean="0">
                <a:solidFill>
                  <a:srgbClr val="000000"/>
                </a:solidFill>
                <a:latin typeface="Arial"/>
                <a:ea typeface="Calibri"/>
              </a:rPr>
              <a:t>Recogida de información mediante inspecciones a las 5 empresas potencialmente implicadas para conocer: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Origen de los productos, trazabilidad, proceso de manipulación realizado dentro y/o fuera del establecimiento, mantenimiento de cadena de frío, tratamientos térmicos, etc.</a:t>
            </a:r>
          </a:p>
          <a:p>
            <a:pPr marL="114372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1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114372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pc="-1" dirty="0" smtClean="0">
                <a:solidFill>
                  <a:srgbClr val="000000"/>
                </a:solidFill>
                <a:latin typeface="Arial"/>
                <a:ea typeface="Calibri"/>
              </a:rPr>
              <a:t>Toma de muestras de </a:t>
            </a:r>
            <a:r>
              <a:rPr lang="es-ES" sz="2400" b="1" spc="-1" dirty="0" smtClean="0">
                <a:solidFill>
                  <a:srgbClr val="000000"/>
                </a:solidFill>
                <a:latin typeface="Arial"/>
                <a:ea typeface="Calibri"/>
              </a:rPr>
              <a:t>alimentos.</a:t>
            </a:r>
            <a:endParaRPr lang="es-ES" sz="24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376939"/>
            <a:ext cx="11378424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INVESTIGACIÓN DEL BROTE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39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68652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800" b="1" spc="-1" dirty="0" smtClean="0">
                <a:solidFill>
                  <a:srgbClr val="000000"/>
                </a:solidFill>
                <a:latin typeface="Arial"/>
                <a:ea typeface="Calibri"/>
              </a:rPr>
              <a:t>Resultados </a:t>
            </a:r>
            <a:r>
              <a:rPr lang="es-ES" sz="2800" b="1" spc="-1" dirty="0" smtClean="0">
                <a:solidFill>
                  <a:srgbClr val="000000"/>
                </a:solidFill>
                <a:latin typeface="Arial"/>
                <a:ea typeface="Calibri"/>
              </a:rPr>
              <a:t>analíticos de muestras de alimentos: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Los resultados han sido NEGATIVOS para las siguientes muestras: </a:t>
            </a: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Longaniza (tanto la servida en la feria como muestras de longaniza tomadas directamente del establecimiento proveedor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).</a:t>
            </a: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T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ortilla de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patata.</a:t>
            </a: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Patatas con carne picada y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bechamel.</a:t>
            </a: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Tarta de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queso.</a:t>
            </a: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Escalivada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143000" lvl="1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Los resultados han sido </a:t>
            </a:r>
            <a:r>
              <a:rPr lang="es-ES" sz="2400" b="1" spc="-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POSITIVOS a</a:t>
            </a:r>
            <a:r>
              <a:rPr lang="es-ES" sz="2400" b="1" i="1" spc="-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 Salmonella </a:t>
            </a:r>
            <a:r>
              <a:rPr lang="es-ES" sz="2400" b="1" spc="-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en muestras de tostadas de pan con tomate triturado.</a:t>
            </a:r>
            <a:endParaRPr lang="es-ES" sz="2400" b="1" strike="noStrike" spc="-1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2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78296" y="376939"/>
            <a:ext cx="11378424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INVESTIGACIÓN DEL BROTE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1" spc="-1" dirty="0" smtClean="0">
                <a:solidFill>
                  <a:srgbClr val="000000"/>
                </a:solidFill>
                <a:latin typeface="Arial"/>
                <a:ea typeface="Calibri"/>
              </a:rPr>
              <a:t>Investigación de Laboratorio de muestras de alimentos, superficies e instrumental y personas manipuladoras: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800" b="1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Una vez detectado resultados POSITIVOS a </a:t>
            </a:r>
            <a:r>
              <a:rPr lang="es-ES" sz="2400" i="1" spc="-1" dirty="0" smtClean="0">
                <a:solidFill>
                  <a:srgbClr val="000000"/>
                </a:solidFill>
                <a:latin typeface="Arial"/>
                <a:ea typeface="Calibri"/>
              </a:rPr>
              <a:t>Salmonella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 para las tostadas de pan con tomate triturado, también se ha detectado </a:t>
            </a:r>
            <a:r>
              <a:rPr lang="es-ES" sz="2400" b="1" spc="-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en los tomates crudos.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Tras este hallazgo, se tomaron muestras de las superficies e instrumental implicado en la manipulación de los tomates para su triturado y extensión en las tostadas: vaso batidor, cuchillas de la batidora, pincel de silicona, superficie de la cubeta, cuchillo para cortar el tomate.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Los resultados han sido POSITIVOS a </a:t>
            </a:r>
            <a:r>
              <a:rPr lang="es-ES" sz="2400" i="1" spc="-1" dirty="0" smtClean="0">
                <a:solidFill>
                  <a:srgbClr val="000000"/>
                </a:solidFill>
                <a:latin typeface="Arial"/>
                <a:ea typeface="Calibri"/>
              </a:rPr>
              <a:t>Salmonella 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en: </a:t>
            </a:r>
            <a:r>
              <a:rPr lang="es-ES" sz="2400" b="1" spc="-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cuchilla del vaso batidor de los tomates y pincel de silicona utilizado para extenderlo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 (habitualmente es costosa esta detección</a:t>
            </a:r>
            <a:r>
              <a:rPr lang="es-ES" sz="2400" spc="-1" dirty="0" smtClean="0">
                <a:solidFill>
                  <a:srgbClr val="000000"/>
                </a:solidFill>
                <a:latin typeface="Arial"/>
                <a:ea typeface="Calibri"/>
              </a:rPr>
              <a:t>).</a:t>
            </a:r>
            <a:endParaRPr lang="es-ES" sz="2400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1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59080" y="239779"/>
            <a:ext cx="11689080" cy="6481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/>
          </a:bodyPr>
          <a:lstStyle/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1" strike="noStrike" spc="-1" dirty="0" smtClean="0">
                <a:solidFill>
                  <a:srgbClr val="2F5597"/>
                </a:solidFill>
                <a:latin typeface="Arial"/>
                <a:ea typeface="Calibri"/>
              </a:rPr>
              <a:t>       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Calibri"/>
                <a:cs typeface="Arial" charset="0"/>
              </a:rPr>
              <a:t>EMPRESAS IMPLICADAS Y ACTUACIONES</a:t>
            </a:r>
            <a:r>
              <a:rPr lang="es-ES" sz="39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39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2293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31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" sz="2200" dirty="0" smtClean="0">
                <a:latin typeface="Arial" charset="0"/>
                <a:ea typeface="Arial" charset="0"/>
                <a:cs typeface="Arial" charset="0"/>
              </a:rPr>
              <a:t>Durante la investigación y antes de obtener resultados de laboratorio, se consideraron hasta 5 posibles empresas implicadas. Se han inspeccionado todas ellas y emitido recomendaciones sanitarias.</a:t>
            </a:r>
          </a:p>
          <a:p>
            <a:pPr marL="2293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200" dirty="0">
              <a:latin typeface="Arial" charset="0"/>
              <a:ea typeface="Arial" charset="0"/>
              <a:cs typeface="Arial" charset="0"/>
            </a:endParaRPr>
          </a:p>
          <a:p>
            <a:pPr lvl="1" algn="just"/>
            <a:r>
              <a:rPr lang="es-ES" sz="2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" sz="2200" dirty="0"/>
              <a:t>Salud Pública ha ordenado </a:t>
            </a:r>
            <a:r>
              <a:rPr lang="es-ES" sz="2200" dirty="0" smtClean="0"/>
              <a:t>una </a:t>
            </a:r>
            <a:r>
              <a:rPr lang="es-ES" sz="2200" dirty="0"/>
              <a:t>limpieza </a:t>
            </a:r>
            <a:r>
              <a:rPr lang="es-ES" sz="2200" dirty="0" smtClean="0"/>
              <a:t>y desinfección exhaustiva </a:t>
            </a:r>
            <a:r>
              <a:rPr lang="es-ES" sz="2200" dirty="0"/>
              <a:t>del establecimiento donde se tomaron las muestras de tomates y de instrumental de cocina que han dado positivo a </a:t>
            </a:r>
            <a:r>
              <a:rPr lang="es-ES" sz="2200" i="1" dirty="0"/>
              <a:t>Salmonella</a:t>
            </a:r>
            <a:r>
              <a:rPr lang="es-ES" sz="2200" dirty="0"/>
              <a:t>. Además, </a:t>
            </a:r>
            <a:r>
              <a:rPr lang="es-ES" sz="2200" dirty="0" smtClean="0"/>
              <a:t>los </a:t>
            </a:r>
            <a:r>
              <a:rPr lang="es-ES" sz="2200" dirty="0"/>
              <a:t>manipuladores que han dado positivo a </a:t>
            </a:r>
            <a:r>
              <a:rPr lang="es-ES" sz="2200" i="1" dirty="0"/>
              <a:t>S</a:t>
            </a:r>
            <a:r>
              <a:rPr lang="es-ES" sz="2200" i="1" dirty="0" smtClean="0"/>
              <a:t>almonella</a:t>
            </a:r>
            <a:r>
              <a:rPr lang="es-ES" sz="2200" dirty="0" smtClean="0"/>
              <a:t> </a:t>
            </a:r>
            <a:r>
              <a:rPr lang="es-ES" sz="2200" dirty="0"/>
              <a:t>no podrán manipular alimentos hasta obtener resultados negativos en sus análisis</a:t>
            </a:r>
            <a:r>
              <a:rPr lang="es-ES" sz="2200" dirty="0" smtClean="0"/>
              <a:t>. Para ello, el establecimiento ha prestado la máxima colaboración y ha cerrado temporalmente de forma voluntaria.</a:t>
            </a:r>
            <a:endParaRPr lang="es-ES" sz="2200" dirty="0"/>
          </a:p>
          <a:p>
            <a:pPr marL="2293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200" dirty="0">
              <a:latin typeface="Arial" charset="0"/>
              <a:ea typeface="Arial" charset="0"/>
              <a:cs typeface="Arial" charset="0"/>
            </a:endParaRPr>
          </a:p>
          <a:p>
            <a:pPr marL="1143720" lvl="2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200" dirty="0" smtClean="0">
                <a:latin typeface="Arial" charset="0"/>
                <a:ea typeface="Arial" charset="0"/>
                <a:cs typeface="Arial" charset="0"/>
              </a:rPr>
              <a:t>. Esperamos a conocer los resultados de la secuenciación genética para dar por finalizada la investigación.</a:t>
            </a: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6858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457200" indent="-227880"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2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bierno de Aragón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8479</TotalTime>
  <Words>1188</Words>
  <Application>Microsoft Office PowerPoint</Application>
  <PresentationFormat>Panorámica</PresentationFormat>
  <Paragraphs>135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Gobierno de Aragón</vt:lpstr>
      <vt:lpstr>Rueda de prensa: Toxiinfección alimentaria en Barbastro</vt:lpstr>
      <vt:lpstr>DETECCIÓN DEL BROTE Y DATOS DE PERSONAS AFECTADAS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Administrador</cp:lastModifiedBy>
  <cp:revision>487</cp:revision>
  <cp:lastPrinted>2017-10-18T02:10:48Z</cp:lastPrinted>
  <dcterms:created xsi:type="dcterms:W3CDTF">2015-10-16T11:25:49Z</dcterms:created>
  <dcterms:modified xsi:type="dcterms:W3CDTF">2025-08-13T10:07:58Z</dcterms:modified>
  <cp:category/>
</cp:coreProperties>
</file>